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3"/>
    <p:restoredTop sz="96327"/>
  </p:normalViewPr>
  <p:slideViewPr>
    <p:cSldViewPr snapToGrid="0">
      <p:cViewPr varScale="1">
        <p:scale>
          <a:sx n="123" d="100"/>
          <a:sy n="123" d="100"/>
        </p:scale>
        <p:origin x="216" y="2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7/14/23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7/14/23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7/14/23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7/14/23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7/14/23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7/14/23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7/14/23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GB"/>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7/14/23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7/14/23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7/14/23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7/14/23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7/14/23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EC746-F767-0DD0-CAC2-9A8E2CC2F25A}"/>
              </a:ext>
            </a:extLst>
          </p:cNvPr>
          <p:cNvSpPr>
            <a:spLocks noGrp="1"/>
          </p:cNvSpPr>
          <p:nvPr>
            <p:ph type="ctrTitle"/>
          </p:nvPr>
        </p:nvSpPr>
        <p:spPr/>
        <p:txBody>
          <a:bodyPr/>
          <a:lstStyle/>
          <a:p>
            <a:r>
              <a:rPr lang="en-GB" i="1" dirty="0"/>
              <a:t>Investing in</a:t>
            </a:r>
            <a:br>
              <a:rPr lang="en-GB" i="1" dirty="0"/>
            </a:br>
            <a:r>
              <a:rPr lang="en-GB" i="1" dirty="0"/>
              <a:t>the hospitality industry</a:t>
            </a:r>
            <a:endParaRPr lang="en-NG" i="1" dirty="0"/>
          </a:p>
        </p:txBody>
      </p:sp>
    </p:spTree>
    <p:extLst>
      <p:ext uri="{BB962C8B-B14F-4D97-AF65-F5344CB8AC3E}">
        <p14:creationId xmlns:p14="http://schemas.microsoft.com/office/powerpoint/2010/main" val="3114377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B4A6B-33C3-4C0D-93D3-7E21E7B71005}"/>
              </a:ext>
            </a:extLst>
          </p:cNvPr>
          <p:cNvSpPr>
            <a:spLocks noGrp="1"/>
          </p:cNvSpPr>
          <p:nvPr>
            <p:ph type="title"/>
          </p:nvPr>
        </p:nvSpPr>
        <p:spPr/>
        <p:txBody>
          <a:bodyPr/>
          <a:lstStyle/>
          <a:p>
            <a:r>
              <a:rPr lang="en-NG" dirty="0"/>
              <a:t>the hospitality industry</a:t>
            </a:r>
          </a:p>
        </p:txBody>
      </p:sp>
      <p:sp>
        <p:nvSpPr>
          <p:cNvPr id="3" name="Content Placeholder 2">
            <a:extLst>
              <a:ext uri="{FF2B5EF4-FFF2-40B4-BE49-F238E27FC236}">
                <a16:creationId xmlns:a16="http://schemas.microsoft.com/office/drawing/2014/main" id="{1787F699-F951-6E4A-B845-336FF8559647}"/>
              </a:ext>
            </a:extLst>
          </p:cNvPr>
          <p:cNvSpPr>
            <a:spLocks noGrp="1"/>
          </p:cNvSpPr>
          <p:nvPr>
            <p:ph idx="1"/>
          </p:nvPr>
        </p:nvSpPr>
        <p:spPr/>
        <p:txBody>
          <a:bodyPr/>
          <a:lstStyle/>
          <a:p>
            <a:r>
              <a:rPr lang="en-GB" dirty="0"/>
              <a:t>A</a:t>
            </a:r>
            <a:r>
              <a:rPr lang="en-NG" dirty="0"/>
              <a:t> diverse industry that spans hotels, bars, restaurants, theme parks &amp; other related businesses.</a:t>
            </a:r>
          </a:p>
          <a:p>
            <a:r>
              <a:rPr lang="en-NG" dirty="0"/>
              <a:t>Globally a billion dollar money-spinning industry that opens up several other industries and avenues for the economy.</a:t>
            </a:r>
          </a:p>
          <a:p>
            <a:r>
              <a:rPr lang="en-NG" dirty="0"/>
              <a:t>Drives economic growth, job-creation &amp; promoting cultural exchange.</a:t>
            </a:r>
          </a:p>
          <a:p>
            <a:r>
              <a:rPr lang="en-NG" dirty="0"/>
              <a:t>Fosters a ripple effect, stimulating growth in the agricultural, contruction, and other related sectors and businesses.</a:t>
            </a:r>
          </a:p>
        </p:txBody>
      </p:sp>
    </p:spTree>
    <p:extLst>
      <p:ext uri="{BB962C8B-B14F-4D97-AF65-F5344CB8AC3E}">
        <p14:creationId xmlns:p14="http://schemas.microsoft.com/office/powerpoint/2010/main" val="4109702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22F7A-BAA3-9718-B188-CCB1F90818F6}"/>
              </a:ext>
            </a:extLst>
          </p:cNvPr>
          <p:cNvSpPr>
            <a:spLocks noGrp="1"/>
          </p:cNvSpPr>
          <p:nvPr>
            <p:ph type="title"/>
          </p:nvPr>
        </p:nvSpPr>
        <p:spPr/>
        <p:txBody>
          <a:bodyPr/>
          <a:lstStyle/>
          <a:p>
            <a:r>
              <a:rPr lang="en-GB" dirty="0"/>
              <a:t>T</a:t>
            </a:r>
            <a:r>
              <a:rPr lang="en-NG" dirty="0"/>
              <a:t>he hospitality industry</a:t>
            </a:r>
            <a:br>
              <a:rPr lang="en-NG" dirty="0"/>
            </a:br>
            <a:r>
              <a:rPr lang="en-NG" dirty="0"/>
              <a:t>in nigeria</a:t>
            </a:r>
          </a:p>
        </p:txBody>
      </p:sp>
      <p:sp>
        <p:nvSpPr>
          <p:cNvPr id="3" name="Content Placeholder 2">
            <a:extLst>
              <a:ext uri="{FF2B5EF4-FFF2-40B4-BE49-F238E27FC236}">
                <a16:creationId xmlns:a16="http://schemas.microsoft.com/office/drawing/2014/main" id="{77987D81-AAA9-37F4-A33C-EE921DB661CC}"/>
              </a:ext>
            </a:extLst>
          </p:cNvPr>
          <p:cNvSpPr>
            <a:spLocks noGrp="1"/>
          </p:cNvSpPr>
          <p:nvPr>
            <p:ph idx="1"/>
          </p:nvPr>
        </p:nvSpPr>
        <p:spPr/>
        <p:txBody>
          <a:bodyPr>
            <a:noAutofit/>
          </a:bodyPr>
          <a:lstStyle/>
          <a:p>
            <a:pPr marL="0" indent="0">
              <a:buNone/>
            </a:pPr>
            <a:r>
              <a:rPr lang="en-GB" dirty="0"/>
              <a:t>Contribution to the Economy: </a:t>
            </a:r>
          </a:p>
          <a:p>
            <a:r>
              <a:rPr lang="en-GB" dirty="0"/>
              <a:t>The hospitality industry plays a significant role in Nigeria's economy, contributing to employment, tourism, and foreign exchange earnings.</a:t>
            </a:r>
          </a:p>
          <a:p>
            <a:pPr marL="0" indent="0">
              <a:buNone/>
            </a:pPr>
            <a:r>
              <a:rPr lang="en-GB" dirty="0"/>
              <a:t>Hotel Accommodation:</a:t>
            </a:r>
          </a:p>
          <a:p>
            <a:r>
              <a:rPr lang="en-GB" dirty="0"/>
              <a:t>Nigeria has a range of hotels, from luxury to budget, catering to both business and leisure travellers. </a:t>
            </a:r>
          </a:p>
          <a:p>
            <a:pPr marL="0" indent="0">
              <a:buNone/>
            </a:pPr>
            <a:r>
              <a:rPr lang="en-GB" dirty="0"/>
              <a:t>Tourism Potential:</a:t>
            </a:r>
          </a:p>
          <a:p>
            <a:r>
              <a:rPr lang="en-GB" dirty="0"/>
              <a:t>Nigeria has diverse tourist attractions, including national parks, cultural sites, beaches, and festivals. The hospitality industry benefits from both domestic and international tourists and residents.</a:t>
            </a:r>
            <a:endParaRPr lang="en-NG" dirty="0"/>
          </a:p>
        </p:txBody>
      </p:sp>
    </p:spTree>
    <p:extLst>
      <p:ext uri="{BB962C8B-B14F-4D97-AF65-F5344CB8AC3E}">
        <p14:creationId xmlns:p14="http://schemas.microsoft.com/office/powerpoint/2010/main" val="2846899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638C0-D504-BD28-304F-748AF60771F0}"/>
              </a:ext>
            </a:extLst>
          </p:cNvPr>
          <p:cNvSpPr>
            <a:spLocks noGrp="1"/>
          </p:cNvSpPr>
          <p:nvPr>
            <p:ph type="title"/>
          </p:nvPr>
        </p:nvSpPr>
        <p:spPr/>
        <p:txBody>
          <a:bodyPr/>
          <a:lstStyle/>
          <a:p>
            <a:r>
              <a:rPr lang="en-GB" dirty="0"/>
              <a:t>T</a:t>
            </a:r>
            <a:r>
              <a:rPr lang="en-NG" dirty="0"/>
              <a:t>he hospitality industry</a:t>
            </a:r>
            <a:br>
              <a:rPr lang="en-NG" dirty="0"/>
            </a:br>
            <a:r>
              <a:rPr lang="en-NG" dirty="0"/>
              <a:t>in lagos</a:t>
            </a:r>
          </a:p>
        </p:txBody>
      </p:sp>
      <p:sp>
        <p:nvSpPr>
          <p:cNvPr id="3" name="Content Placeholder 2">
            <a:extLst>
              <a:ext uri="{FF2B5EF4-FFF2-40B4-BE49-F238E27FC236}">
                <a16:creationId xmlns:a16="http://schemas.microsoft.com/office/drawing/2014/main" id="{BD3176FC-867A-0829-688E-5E5749893C12}"/>
              </a:ext>
            </a:extLst>
          </p:cNvPr>
          <p:cNvSpPr>
            <a:spLocks noGrp="1"/>
          </p:cNvSpPr>
          <p:nvPr>
            <p:ph idx="1"/>
          </p:nvPr>
        </p:nvSpPr>
        <p:spPr/>
        <p:txBody>
          <a:bodyPr>
            <a:normAutofit/>
          </a:bodyPr>
          <a:lstStyle/>
          <a:p>
            <a:pPr marL="0" indent="0">
              <a:buNone/>
            </a:pPr>
            <a:r>
              <a:rPr lang="en-NG" dirty="0"/>
              <a:t>Tourism Hub:</a:t>
            </a:r>
          </a:p>
          <a:p>
            <a:r>
              <a:rPr lang="en-GB" dirty="0"/>
              <a:t>Lagos is a major economic and tourism hub in Nigeria, attracting a significant number of visitors each year.  The city offers a range of accommodation options, including luxury hotels, serviced apartments, and guesthouses</a:t>
            </a:r>
          </a:p>
          <a:p>
            <a:pPr marL="0" indent="0">
              <a:buNone/>
            </a:pPr>
            <a:r>
              <a:rPr lang="en-GB" dirty="0"/>
              <a:t>Business Travel:</a:t>
            </a:r>
          </a:p>
          <a:p>
            <a:r>
              <a:rPr lang="en-GB" dirty="0"/>
              <a:t>Lagos is known for its bustling business environment, attracting local and international business travellers. As a result, the hospitality industry in Lagos caters to the needs of this segment, providing conference facilities, business centres, and executive services.</a:t>
            </a:r>
            <a:endParaRPr lang="en-NG" dirty="0"/>
          </a:p>
        </p:txBody>
      </p:sp>
    </p:spTree>
    <p:extLst>
      <p:ext uri="{BB962C8B-B14F-4D97-AF65-F5344CB8AC3E}">
        <p14:creationId xmlns:p14="http://schemas.microsoft.com/office/powerpoint/2010/main" val="3940458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5B4C6-F91E-9DD4-B952-D70BD84CF5D6}"/>
              </a:ext>
            </a:extLst>
          </p:cNvPr>
          <p:cNvSpPr>
            <a:spLocks noGrp="1"/>
          </p:cNvSpPr>
          <p:nvPr>
            <p:ph type="title"/>
          </p:nvPr>
        </p:nvSpPr>
        <p:spPr/>
        <p:txBody>
          <a:bodyPr/>
          <a:lstStyle/>
          <a:p>
            <a:r>
              <a:rPr lang="en-GB" dirty="0"/>
              <a:t>T</a:t>
            </a:r>
            <a:r>
              <a:rPr lang="en-NG" dirty="0"/>
              <a:t>he hospitality industry</a:t>
            </a:r>
            <a:br>
              <a:rPr lang="en-NG" dirty="0"/>
            </a:br>
            <a:r>
              <a:rPr lang="en-NG" dirty="0"/>
              <a:t>in lagos</a:t>
            </a:r>
          </a:p>
        </p:txBody>
      </p:sp>
      <p:sp>
        <p:nvSpPr>
          <p:cNvPr id="3" name="Content Placeholder 2">
            <a:extLst>
              <a:ext uri="{FF2B5EF4-FFF2-40B4-BE49-F238E27FC236}">
                <a16:creationId xmlns:a16="http://schemas.microsoft.com/office/drawing/2014/main" id="{41E2B182-C386-D805-C1DF-1E924F33B7C0}"/>
              </a:ext>
            </a:extLst>
          </p:cNvPr>
          <p:cNvSpPr>
            <a:spLocks noGrp="1"/>
          </p:cNvSpPr>
          <p:nvPr>
            <p:ph idx="1"/>
          </p:nvPr>
        </p:nvSpPr>
        <p:spPr/>
        <p:txBody>
          <a:bodyPr>
            <a:normAutofit/>
          </a:bodyPr>
          <a:lstStyle/>
          <a:p>
            <a:pPr marL="0" indent="0">
              <a:buNone/>
            </a:pPr>
            <a:r>
              <a:rPr lang="en-GB" dirty="0"/>
              <a:t>Entertainment and Nightlife:</a:t>
            </a:r>
          </a:p>
          <a:p>
            <a:r>
              <a:rPr lang="en-GB" dirty="0"/>
              <a:t>Lagos has a vibrant entertainment and nightlife scene. The hospitality industry benefits from this, with restaurants, bars, clubs, and lounges catering to residents, tourists &amp; visitors.</a:t>
            </a:r>
          </a:p>
          <a:p>
            <a:pPr marL="0" indent="0">
              <a:buNone/>
            </a:pPr>
            <a:r>
              <a:rPr lang="en-GB" dirty="0"/>
              <a:t>Challenges:</a:t>
            </a:r>
          </a:p>
          <a:p>
            <a:r>
              <a:rPr lang="en-GB" dirty="0"/>
              <a:t>Some challenges faced by the hospitality industry in Lagos include lack of infrastructure, inconsistent supply, traffic congestion, security concerns, and the need for constant adaptation to meet changing customer preferences.</a:t>
            </a:r>
            <a:endParaRPr lang="en-NG" dirty="0"/>
          </a:p>
        </p:txBody>
      </p:sp>
    </p:spTree>
    <p:extLst>
      <p:ext uri="{BB962C8B-B14F-4D97-AF65-F5344CB8AC3E}">
        <p14:creationId xmlns:p14="http://schemas.microsoft.com/office/powerpoint/2010/main" val="1703051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D9185-652D-F749-0100-6D1F85B70FE4}"/>
              </a:ext>
            </a:extLst>
          </p:cNvPr>
          <p:cNvSpPr>
            <a:spLocks noGrp="1"/>
          </p:cNvSpPr>
          <p:nvPr>
            <p:ph type="title"/>
          </p:nvPr>
        </p:nvSpPr>
        <p:spPr/>
        <p:txBody>
          <a:bodyPr/>
          <a:lstStyle/>
          <a:p>
            <a:r>
              <a:rPr lang="en-GB" dirty="0"/>
              <a:t>Nigeria’s</a:t>
            </a:r>
            <a:r>
              <a:rPr lang="en-NG" dirty="0"/>
              <a:t> hospitality industry</a:t>
            </a:r>
            <a:br>
              <a:rPr lang="en-NG" dirty="0"/>
            </a:br>
            <a:r>
              <a:rPr lang="en-NG" dirty="0"/>
              <a:t>growth potential</a:t>
            </a:r>
          </a:p>
        </p:txBody>
      </p:sp>
      <p:sp>
        <p:nvSpPr>
          <p:cNvPr id="3" name="Content Placeholder 2">
            <a:extLst>
              <a:ext uri="{FF2B5EF4-FFF2-40B4-BE49-F238E27FC236}">
                <a16:creationId xmlns:a16="http://schemas.microsoft.com/office/drawing/2014/main" id="{19FBD40C-7BEE-7A0B-FC7F-F9FD3B503518}"/>
              </a:ext>
            </a:extLst>
          </p:cNvPr>
          <p:cNvSpPr>
            <a:spLocks noGrp="1"/>
          </p:cNvSpPr>
          <p:nvPr>
            <p:ph idx="1"/>
          </p:nvPr>
        </p:nvSpPr>
        <p:spPr/>
        <p:txBody>
          <a:bodyPr>
            <a:noAutofit/>
          </a:bodyPr>
          <a:lstStyle/>
          <a:p>
            <a:pPr marL="0" indent="0">
              <a:buNone/>
            </a:pPr>
            <a:r>
              <a:rPr lang="en-NG" dirty="0"/>
              <a:t>Population &amp; Urbanization</a:t>
            </a:r>
          </a:p>
          <a:p>
            <a:r>
              <a:rPr lang="en-GB" dirty="0"/>
              <a:t>Nigeria has a large and growing population, with a significant percentage living in urban areas. Urbanization drives the demand for hospitality services.</a:t>
            </a:r>
          </a:p>
          <a:p>
            <a:pPr marL="0" indent="0">
              <a:buNone/>
            </a:pPr>
            <a:r>
              <a:rPr lang="en-GB" dirty="0"/>
              <a:t>Economic Growth:</a:t>
            </a:r>
          </a:p>
          <a:p>
            <a:r>
              <a:rPr lang="en-GB" dirty="0"/>
              <a:t>Nigeria has been experiencing economic growth, which contributes to increased consumer spending power.  As disposable income rises, more people have the ability to travel, dine out, and engage in leisure activities, thereby driving the growth of the hospitality industry.</a:t>
            </a:r>
            <a:endParaRPr lang="en-NG" dirty="0"/>
          </a:p>
        </p:txBody>
      </p:sp>
    </p:spTree>
    <p:extLst>
      <p:ext uri="{BB962C8B-B14F-4D97-AF65-F5344CB8AC3E}">
        <p14:creationId xmlns:p14="http://schemas.microsoft.com/office/powerpoint/2010/main" val="1755668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DC9AD-3E8D-1D0F-AF06-BDCDA30D0770}"/>
              </a:ext>
            </a:extLst>
          </p:cNvPr>
          <p:cNvSpPr>
            <a:spLocks noGrp="1"/>
          </p:cNvSpPr>
          <p:nvPr>
            <p:ph type="title"/>
          </p:nvPr>
        </p:nvSpPr>
        <p:spPr/>
        <p:txBody>
          <a:bodyPr/>
          <a:lstStyle/>
          <a:p>
            <a:r>
              <a:rPr lang="en-GB" dirty="0"/>
              <a:t>Nigeria’s</a:t>
            </a:r>
            <a:r>
              <a:rPr lang="en-NG" dirty="0"/>
              <a:t> hospitality industry</a:t>
            </a:r>
            <a:br>
              <a:rPr lang="en-NG" dirty="0"/>
            </a:br>
            <a:r>
              <a:rPr lang="en-NG" dirty="0"/>
              <a:t>growth potential</a:t>
            </a:r>
          </a:p>
        </p:txBody>
      </p:sp>
      <p:sp>
        <p:nvSpPr>
          <p:cNvPr id="3" name="Content Placeholder 2">
            <a:extLst>
              <a:ext uri="{FF2B5EF4-FFF2-40B4-BE49-F238E27FC236}">
                <a16:creationId xmlns:a16="http://schemas.microsoft.com/office/drawing/2014/main" id="{6D831FC7-F86B-9DF8-3CD5-097C79AAD948}"/>
              </a:ext>
            </a:extLst>
          </p:cNvPr>
          <p:cNvSpPr>
            <a:spLocks noGrp="1"/>
          </p:cNvSpPr>
          <p:nvPr>
            <p:ph idx="1"/>
          </p:nvPr>
        </p:nvSpPr>
        <p:spPr/>
        <p:txBody>
          <a:bodyPr>
            <a:normAutofit lnSpcReduction="10000"/>
          </a:bodyPr>
          <a:lstStyle/>
          <a:p>
            <a:pPr marL="0" indent="0">
              <a:buNone/>
            </a:pPr>
            <a:r>
              <a:rPr lang="en-GB" dirty="0"/>
              <a:t>Tourism Development: </a:t>
            </a:r>
          </a:p>
          <a:p>
            <a:r>
              <a:rPr lang="en-GB" dirty="0"/>
              <a:t>Nigeria has untapped tourism potential, with diverse natural attractions, cultural heritage sites, and festivals. The government has been making efforts to promote tourism and attract both domestic and international visitors. This creates opportunities for the hospitality industry to expand and cater to the needs of a larger market segment.</a:t>
            </a:r>
          </a:p>
          <a:p>
            <a:pPr marL="0" indent="0">
              <a:buNone/>
            </a:pPr>
            <a:r>
              <a:rPr lang="en-GB" dirty="0"/>
              <a:t>Infrastructure Development:</a:t>
            </a:r>
          </a:p>
          <a:p>
            <a:r>
              <a:rPr lang="en-GB" dirty="0"/>
              <a:t> Ongoing infrastructure development projects are upcoming and in place. Improved transportation networks, airports &amp; power supply will positively impact the hospitality industry.</a:t>
            </a:r>
            <a:endParaRPr lang="en-NG" dirty="0"/>
          </a:p>
          <a:p>
            <a:endParaRPr lang="en-NG" dirty="0"/>
          </a:p>
        </p:txBody>
      </p:sp>
    </p:spTree>
    <p:extLst>
      <p:ext uri="{BB962C8B-B14F-4D97-AF65-F5344CB8AC3E}">
        <p14:creationId xmlns:p14="http://schemas.microsoft.com/office/powerpoint/2010/main" val="2521022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DC9AD-3E8D-1D0F-AF06-BDCDA30D0770}"/>
              </a:ext>
            </a:extLst>
          </p:cNvPr>
          <p:cNvSpPr>
            <a:spLocks noGrp="1"/>
          </p:cNvSpPr>
          <p:nvPr>
            <p:ph type="title"/>
          </p:nvPr>
        </p:nvSpPr>
        <p:spPr/>
        <p:txBody>
          <a:bodyPr/>
          <a:lstStyle/>
          <a:p>
            <a:r>
              <a:rPr lang="en-GB" dirty="0"/>
              <a:t>Nigeria’s</a:t>
            </a:r>
            <a:r>
              <a:rPr lang="en-NG" dirty="0"/>
              <a:t> hospitality industry</a:t>
            </a:r>
            <a:br>
              <a:rPr lang="en-NG" dirty="0"/>
            </a:br>
            <a:r>
              <a:rPr lang="en-NG" dirty="0"/>
              <a:t>growth potential</a:t>
            </a:r>
          </a:p>
        </p:txBody>
      </p:sp>
      <p:sp>
        <p:nvSpPr>
          <p:cNvPr id="3" name="Content Placeholder 2">
            <a:extLst>
              <a:ext uri="{FF2B5EF4-FFF2-40B4-BE49-F238E27FC236}">
                <a16:creationId xmlns:a16="http://schemas.microsoft.com/office/drawing/2014/main" id="{6D831FC7-F86B-9DF8-3CD5-097C79AAD948}"/>
              </a:ext>
            </a:extLst>
          </p:cNvPr>
          <p:cNvSpPr>
            <a:spLocks noGrp="1"/>
          </p:cNvSpPr>
          <p:nvPr>
            <p:ph idx="1"/>
          </p:nvPr>
        </p:nvSpPr>
        <p:spPr/>
        <p:txBody>
          <a:bodyPr>
            <a:normAutofit fontScale="92500"/>
          </a:bodyPr>
          <a:lstStyle/>
          <a:p>
            <a:pPr marL="0" indent="0">
              <a:buNone/>
            </a:pPr>
            <a:r>
              <a:rPr lang="en-GB" dirty="0"/>
              <a:t>Tier Two Cities: </a:t>
            </a:r>
          </a:p>
          <a:p>
            <a:r>
              <a:rPr lang="en-GB" dirty="0"/>
              <a:t>Major cities like Lagos,  Abuja, and Port Harcourt have established hospitality sectors. There is growing potential in tier two cities across Nigeria. These cities, including but not limited to Ibadan, Kano, Kaduna, Enugu, and Owerri, are experiencing increased economic activities, urbanization, and infrastructure development.</a:t>
            </a:r>
          </a:p>
          <a:p>
            <a:pPr marL="0" indent="0">
              <a:buNone/>
            </a:pPr>
            <a:r>
              <a:rPr lang="en-GB" dirty="0"/>
              <a:t>International Hotel Chains</a:t>
            </a:r>
          </a:p>
          <a:p>
            <a:r>
              <a:rPr lang="en-GB" dirty="0"/>
              <a:t>International hotel chains are increasingly recognizing the growth potential in Nigeria and are expanding their presence in the country. This indicates confidence in the market and further stimulates growth in the hospitality sector.</a:t>
            </a:r>
          </a:p>
        </p:txBody>
      </p:sp>
    </p:spTree>
    <p:extLst>
      <p:ext uri="{BB962C8B-B14F-4D97-AF65-F5344CB8AC3E}">
        <p14:creationId xmlns:p14="http://schemas.microsoft.com/office/powerpoint/2010/main" val="3756670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EC746-F767-0DD0-CAC2-9A8E2CC2F25A}"/>
              </a:ext>
            </a:extLst>
          </p:cNvPr>
          <p:cNvSpPr>
            <a:spLocks noGrp="1"/>
          </p:cNvSpPr>
          <p:nvPr>
            <p:ph type="ctrTitle"/>
          </p:nvPr>
        </p:nvSpPr>
        <p:spPr/>
        <p:txBody>
          <a:bodyPr/>
          <a:lstStyle/>
          <a:p>
            <a:r>
              <a:rPr lang="en-GB" i="1" dirty="0"/>
              <a:t>Thank you!</a:t>
            </a:r>
            <a:endParaRPr lang="en-NG" i="1" dirty="0"/>
          </a:p>
        </p:txBody>
      </p:sp>
    </p:spTree>
    <p:extLst>
      <p:ext uri="{BB962C8B-B14F-4D97-AF65-F5344CB8AC3E}">
        <p14:creationId xmlns:p14="http://schemas.microsoft.com/office/powerpoint/2010/main" val="163082899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22</TotalTime>
  <Words>626</Words>
  <Application>Microsoft Macintosh PowerPoint</Application>
  <PresentationFormat>Widescreen</PresentationFormat>
  <Paragraphs>39</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Gill Sans MT</vt:lpstr>
      <vt:lpstr>Parcel</vt:lpstr>
      <vt:lpstr>Investing in the hospitality industry</vt:lpstr>
      <vt:lpstr>the hospitality industry</vt:lpstr>
      <vt:lpstr>The hospitality industry in nigeria</vt:lpstr>
      <vt:lpstr>The hospitality industry in lagos</vt:lpstr>
      <vt:lpstr>The hospitality industry in lagos</vt:lpstr>
      <vt:lpstr>Nigeria’s hospitality industry growth potential</vt:lpstr>
      <vt:lpstr>Nigeria’s hospitality industry growth potential</vt:lpstr>
      <vt:lpstr>Nigeria’s hospitality industry growth potential</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Investing in the hospitality industry</dc:title>
  <dc:creator>Karishma Mistry</dc:creator>
  <cp:lastModifiedBy>Karishma Mistry</cp:lastModifiedBy>
  <cp:revision>1</cp:revision>
  <dcterms:created xsi:type="dcterms:W3CDTF">2023-07-14T16:23:23Z</dcterms:created>
  <dcterms:modified xsi:type="dcterms:W3CDTF">2023-07-14T16:45:46Z</dcterms:modified>
</cp:coreProperties>
</file>